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Computer Says No" charset="1" panose="00000400000000000000"/>
      <p:regular r:id="rId13"/>
    </p:embeddedFont>
    <p:embeddedFont>
      <p:font typeface="Poppins Light" charset="1" panose="00000400000000000000"/>
      <p:regular r:id="rId14"/>
    </p:embeddedFont>
    <p:embeddedFont>
      <p:font typeface="Poppins" charset="1" panose="000005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2576678" y="61722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3268070" y="-2818506"/>
            <a:ext cx="4825046" cy="4219769"/>
          </a:xfrm>
          <a:custGeom>
            <a:avLst/>
            <a:gdLst/>
            <a:ahLst/>
            <a:cxnLst/>
            <a:rect r="r" b="b" t="t" l="l"/>
            <a:pathLst>
              <a:path h="4219769" w="4825046">
                <a:moveTo>
                  <a:pt x="0" y="0"/>
                </a:moveTo>
                <a:lnTo>
                  <a:pt x="4825046" y="0"/>
                </a:lnTo>
                <a:lnTo>
                  <a:pt x="4825046" y="4219769"/>
                </a:lnTo>
                <a:lnTo>
                  <a:pt x="0" y="4219769"/>
                </a:lnTo>
                <a:lnTo>
                  <a:pt x="0" y="0"/>
                </a:lnTo>
                <a:close/>
              </a:path>
            </a:pathLst>
          </a:custGeom>
          <a:blipFill>
            <a:blip r:embed="rId4"/>
            <a:stretch>
              <a:fillRect l="0" t="0" r="0" b="0"/>
            </a:stretch>
          </a:blipFill>
        </p:spPr>
      </p:sp>
      <p:sp>
        <p:nvSpPr>
          <p:cNvPr name="Freeform 5" id="5"/>
          <p:cNvSpPr/>
          <p:nvPr/>
        </p:nvSpPr>
        <p:spPr>
          <a:xfrm flipH="false" flipV="false" rot="0">
            <a:off x="14161481" y="-41148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6" id="6"/>
          <p:cNvSpPr/>
          <p:nvPr/>
        </p:nvSpPr>
        <p:spPr>
          <a:xfrm flipH="false" flipV="false" rot="0">
            <a:off x="-391635" y="1333816"/>
            <a:ext cx="3948234" cy="1724379"/>
          </a:xfrm>
          <a:custGeom>
            <a:avLst/>
            <a:gdLst/>
            <a:ahLst/>
            <a:cxnLst/>
            <a:rect r="r" b="b" t="t" l="l"/>
            <a:pathLst>
              <a:path h="1724379" w="3948234">
                <a:moveTo>
                  <a:pt x="0" y="0"/>
                </a:moveTo>
                <a:lnTo>
                  <a:pt x="3948234" y="0"/>
                </a:lnTo>
                <a:lnTo>
                  <a:pt x="3948234" y="1724379"/>
                </a:lnTo>
                <a:lnTo>
                  <a:pt x="0" y="1724379"/>
                </a:lnTo>
                <a:lnTo>
                  <a:pt x="0" y="0"/>
                </a:lnTo>
                <a:close/>
              </a:path>
            </a:pathLst>
          </a:custGeom>
          <a:blipFill>
            <a:blip r:embed="rId5"/>
            <a:stretch>
              <a:fillRect l="0" t="0" r="0" b="0"/>
            </a:stretch>
          </a:blipFill>
        </p:spPr>
      </p:sp>
      <p:sp>
        <p:nvSpPr>
          <p:cNvPr name="Freeform 7" id="7"/>
          <p:cNvSpPr/>
          <p:nvPr/>
        </p:nvSpPr>
        <p:spPr>
          <a:xfrm flipH="false" flipV="false" rot="0">
            <a:off x="4601689" y="8426785"/>
            <a:ext cx="4729467" cy="4047169"/>
          </a:xfrm>
          <a:custGeom>
            <a:avLst/>
            <a:gdLst/>
            <a:ahLst/>
            <a:cxnLst/>
            <a:rect r="r" b="b" t="t" l="l"/>
            <a:pathLst>
              <a:path h="4047169" w="4729467">
                <a:moveTo>
                  <a:pt x="0" y="0"/>
                </a:moveTo>
                <a:lnTo>
                  <a:pt x="4729467" y="0"/>
                </a:lnTo>
                <a:lnTo>
                  <a:pt x="4729467" y="4047170"/>
                </a:lnTo>
                <a:lnTo>
                  <a:pt x="0" y="4047170"/>
                </a:lnTo>
                <a:lnTo>
                  <a:pt x="0" y="0"/>
                </a:lnTo>
                <a:close/>
              </a:path>
            </a:pathLst>
          </a:custGeom>
          <a:blipFill>
            <a:blip r:embed="rId6"/>
            <a:stretch>
              <a:fillRect l="0" t="0" r="0" b="0"/>
            </a:stretch>
          </a:blipFill>
        </p:spPr>
      </p:sp>
      <p:sp>
        <p:nvSpPr>
          <p:cNvPr name="TextBox 8" id="8"/>
          <p:cNvSpPr txBox="true"/>
          <p:nvPr/>
        </p:nvSpPr>
        <p:spPr>
          <a:xfrm rot="0">
            <a:off x="2223002" y="4421360"/>
            <a:ext cx="8127324" cy="2520605"/>
          </a:xfrm>
          <a:prstGeom prst="rect">
            <a:avLst/>
          </a:prstGeom>
        </p:spPr>
        <p:txBody>
          <a:bodyPr anchor="t" rtlCol="false" tIns="0" lIns="0" bIns="0" rIns="0">
            <a:spAutoFit/>
          </a:bodyPr>
          <a:lstStyle/>
          <a:p>
            <a:pPr algn="ctr">
              <a:lnSpc>
                <a:spcPts val="17048"/>
              </a:lnSpc>
            </a:pPr>
            <a:r>
              <a:rPr lang="en-US" sz="23677">
                <a:solidFill>
                  <a:srgbClr val="6866E1"/>
                </a:solidFill>
                <a:latin typeface="Computer Says No"/>
              </a:rPr>
              <a:t>SAVE UP</a:t>
            </a:r>
          </a:p>
        </p:txBody>
      </p:sp>
      <p:sp>
        <p:nvSpPr>
          <p:cNvPr name="Freeform 9" id="9"/>
          <p:cNvSpPr/>
          <p:nvPr/>
        </p:nvSpPr>
        <p:spPr>
          <a:xfrm flipH="true" flipV="false" rot="0">
            <a:off x="9992168" y="1795880"/>
            <a:ext cx="8078630" cy="11840963"/>
          </a:xfrm>
          <a:custGeom>
            <a:avLst/>
            <a:gdLst/>
            <a:ahLst/>
            <a:cxnLst/>
            <a:rect r="r" b="b" t="t" l="l"/>
            <a:pathLst>
              <a:path h="11840963" w="8078630">
                <a:moveTo>
                  <a:pt x="8078630" y="0"/>
                </a:moveTo>
                <a:lnTo>
                  <a:pt x="0" y="0"/>
                </a:lnTo>
                <a:lnTo>
                  <a:pt x="0" y="11840963"/>
                </a:lnTo>
                <a:lnTo>
                  <a:pt x="8078630" y="11840963"/>
                </a:lnTo>
                <a:lnTo>
                  <a:pt x="8078630" y="0"/>
                </a:lnTo>
                <a:close/>
              </a:path>
            </a:pathLst>
          </a:custGeom>
          <a:blipFill>
            <a:blip r:embed="rId7"/>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896678" y="1290997"/>
            <a:ext cx="5726139" cy="2500874"/>
          </a:xfrm>
          <a:custGeom>
            <a:avLst/>
            <a:gdLst/>
            <a:ahLst/>
            <a:cxnLst/>
            <a:rect r="r" b="b" t="t" l="l"/>
            <a:pathLst>
              <a:path h="2500874" w="5726139">
                <a:moveTo>
                  <a:pt x="0" y="0"/>
                </a:moveTo>
                <a:lnTo>
                  <a:pt x="5726138" y="0"/>
                </a:lnTo>
                <a:lnTo>
                  <a:pt x="5726138" y="2500874"/>
                </a:lnTo>
                <a:lnTo>
                  <a:pt x="0" y="2500874"/>
                </a:lnTo>
                <a:lnTo>
                  <a:pt x="0" y="0"/>
                </a:lnTo>
                <a:close/>
              </a:path>
            </a:pathLst>
          </a:custGeom>
          <a:blipFill>
            <a:blip r:embed="rId2"/>
            <a:stretch>
              <a:fillRect l="0" t="0" r="0" b="0"/>
            </a:stretch>
          </a:blipFill>
        </p:spPr>
      </p:sp>
      <p:sp>
        <p:nvSpPr>
          <p:cNvPr name="AutoShape 3" id="3"/>
          <p:cNvSpPr/>
          <p:nvPr/>
        </p:nvSpPr>
        <p:spPr>
          <a:xfrm flipH="true" flipV="true">
            <a:off x="17259300" y="1028700"/>
            <a:ext cx="0" cy="5786479"/>
          </a:xfrm>
          <a:prstGeom prst="line">
            <a:avLst/>
          </a:prstGeom>
          <a:ln cap="flat" w="38100">
            <a:solidFill>
              <a:srgbClr val="FFFFFF"/>
            </a:solidFill>
            <a:prstDash val="solid"/>
            <a:headEnd type="none" len="sm" w="sm"/>
            <a:tailEnd type="none" len="sm" w="sm"/>
          </a:ln>
        </p:spPr>
      </p:sp>
      <p:grpSp>
        <p:nvGrpSpPr>
          <p:cNvPr name="Group 4" id="4"/>
          <p:cNvGrpSpPr/>
          <p:nvPr/>
        </p:nvGrpSpPr>
        <p:grpSpPr>
          <a:xfrm rot="0">
            <a:off x="1028700" y="4234201"/>
            <a:ext cx="9897232" cy="5006268"/>
            <a:chOff x="0" y="0"/>
            <a:chExt cx="13196309" cy="6675023"/>
          </a:xfrm>
        </p:grpSpPr>
        <p:sp>
          <p:nvSpPr>
            <p:cNvPr name="AutoShape 5" id="5"/>
            <p:cNvSpPr/>
            <p:nvPr/>
          </p:nvSpPr>
          <p:spPr>
            <a:xfrm flipV="true">
              <a:off x="25400" y="0"/>
              <a:ext cx="0" cy="6675023"/>
            </a:xfrm>
            <a:prstGeom prst="line">
              <a:avLst/>
            </a:prstGeom>
            <a:ln cap="flat" w="50800">
              <a:solidFill>
                <a:srgbClr val="FFFFFF"/>
              </a:solidFill>
              <a:prstDash val="solid"/>
              <a:headEnd type="none" len="sm" w="sm"/>
              <a:tailEnd type="none" len="sm" w="sm"/>
            </a:ln>
          </p:spPr>
        </p:sp>
        <p:sp>
          <p:nvSpPr>
            <p:cNvPr name="AutoShape 6" id="6"/>
            <p:cNvSpPr/>
            <p:nvPr/>
          </p:nvSpPr>
          <p:spPr>
            <a:xfrm>
              <a:off x="0" y="6649623"/>
              <a:ext cx="13196309" cy="0"/>
            </a:xfrm>
            <a:prstGeom prst="line">
              <a:avLst/>
            </a:prstGeom>
            <a:ln cap="flat" w="50800">
              <a:solidFill>
                <a:srgbClr val="FFFFFF"/>
              </a:solidFill>
              <a:prstDash val="solid"/>
              <a:headEnd type="none" len="sm" w="sm"/>
              <a:tailEnd type="none" len="sm" w="sm"/>
            </a:ln>
          </p:spPr>
        </p:sp>
      </p:grpSp>
      <p:sp>
        <p:nvSpPr>
          <p:cNvPr name="Freeform 7" id="7"/>
          <p:cNvSpPr/>
          <p:nvPr/>
        </p:nvSpPr>
        <p:spPr>
          <a:xfrm flipH="false" flipV="false" rot="0">
            <a:off x="10925932" y="5660310"/>
            <a:ext cx="6819964" cy="5836080"/>
          </a:xfrm>
          <a:custGeom>
            <a:avLst/>
            <a:gdLst/>
            <a:ahLst/>
            <a:cxnLst/>
            <a:rect r="r" b="b" t="t" l="l"/>
            <a:pathLst>
              <a:path h="5836080" w="6819964">
                <a:moveTo>
                  <a:pt x="0" y="0"/>
                </a:moveTo>
                <a:lnTo>
                  <a:pt x="6819964" y="0"/>
                </a:lnTo>
                <a:lnTo>
                  <a:pt x="6819964" y="5836081"/>
                </a:lnTo>
                <a:lnTo>
                  <a:pt x="0" y="5836081"/>
                </a:lnTo>
                <a:lnTo>
                  <a:pt x="0" y="0"/>
                </a:lnTo>
                <a:close/>
              </a:path>
            </a:pathLst>
          </a:custGeom>
          <a:blipFill>
            <a:blip r:embed="rId3"/>
            <a:stretch>
              <a:fillRect l="0" t="0" r="0" b="0"/>
            </a:stretch>
          </a:blipFill>
        </p:spPr>
      </p:sp>
      <p:sp>
        <p:nvSpPr>
          <p:cNvPr name="TextBox 8" id="8"/>
          <p:cNvSpPr txBox="true"/>
          <p:nvPr/>
        </p:nvSpPr>
        <p:spPr>
          <a:xfrm rot="0">
            <a:off x="4829460" y="1833922"/>
            <a:ext cx="5353298" cy="2362179"/>
          </a:xfrm>
          <a:prstGeom prst="rect">
            <a:avLst/>
          </a:prstGeom>
        </p:spPr>
        <p:txBody>
          <a:bodyPr anchor="t" rtlCol="false" tIns="0" lIns="0" bIns="0" rIns="0">
            <a:spAutoFit/>
          </a:bodyPr>
          <a:lstStyle/>
          <a:p>
            <a:pPr algn="ctr" marL="0" indent="0" lvl="0">
              <a:lnSpc>
                <a:spcPts val="8583"/>
              </a:lnSpc>
              <a:spcBef>
                <a:spcPct val="0"/>
              </a:spcBef>
            </a:pPr>
            <a:r>
              <a:rPr lang="en-US" sz="11922">
                <a:solidFill>
                  <a:srgbClr val="6866E1"/>
                </a:solidFill>
                <a:latin typeface="Computer Says No"/>
              </a:rPr>
              <a:t>TABLE OF CONTENTS</a:t>
            </a:r>
          </a:p>
        </p:txBody>
      </p:sp>
      <p:sp>
        <p:nvSpPr>
          <p:cNvPr name="TextBox 9" id="9"/>
          <p:cNvSpPr txBox="true"/>
          <p:nvPr/>
        </p:nvSpPr>
        <p:spPr>
          <a:xfrm rot="0">
            <a:off x="3355599" y="4342065"/>
            <a:ext cx="6125528" cy="2722609"/>
          </a:xfrm>
          <a:prstGeom prst="rect">
            <a:avLst/>
          </a:prstGeom>
        </p:spPr>
        <p:txBody>
          <a:bodyPr anchor="t" rtlCol="false" tIns="0" lIns="0" bIns="0" rIns="0">
            <a:spAutoFit/>
          </a:bodyPr>
          <a:lstStyle/>
          <a:p>
            <a:pPr algn="l" marL="660796" indent="-330398" lvl="1">
              <a:lnSpc>
                <a:spcPts val="4284"/>
              </a:lnSpc>
              <a:buFont typeface="Arial"/>
              <a:buChar char="•"/>
            </a:pPr>
            <a:r>
              <a:rPr lang="en-US" sz="3060">
                <a:solidFill>
                  <a:srgbClr val="FFFFFF"/>
                </a:solidFill>
                <a:latin typeface="Poppins Light"/>
              </a:rPr>
              <a:t>Introduction</a:t>
            </a:r>
          </a:p>
          <a:p>
            <a:pPr algn="l" marL="660796" indent="-330398" lvl="1">
              <a:lnSpc>
                <a:spcPts val="4284"/>
              </a:lnSpc>
              <a:buFont typeface="Arial"/>
              <a:buChar char="•"/>
            </a:pPr>
            <a:r>
              <a:rPr lang="en-US" sz="3060">
                <a:solidFill>
                  <a:srgbClr val="FFFFFF"/>
                </a:solidFill>
                <a:latin typeface="Poppins Light"/>
              </a:rPr>
              <a:t>Mockup</a:t>
            </a:r>
          </a:p>
          <a:p>
            <a:pPr algn="l" marL="660796" indent="-330398" lvl="1">
              <a:lnSpc>
                <a:spcPts val="4284"/>
              </a:lnSpc>
              <a:buFont typeface="Arial"/>
              <a:buChar char="•"/>
            </a:pPr>
            <a:r>
              <a:rPr lang="en-US" sz="3060">
                <a:solidFill>
                  <a:srgbClr val="FFFFFF"/>
                </a:solidFill>
                <a:latin typeface="Poppins Light"/>
              </a:rPr>
              <a:t>Live Demo</a:t>
            </a:r>
          </a:p>
          <a:p>
            <a:pPr algn="l" marL="660796" indent="-330398" lvl="1">
              <a:lnSpc>
                <a:spcPts val="4284"/>
              </a:lnSpc>
              <a:buFont typeface="Arial"/>
              <a:buChar char="•"/>
            </a:pPr>
            <a:r>
              <a:rPr lang="en-US" sz="3060">
                <a:solidFill>
                  <a:srgbClr val="FFFFFF"/>
                </a:solidFill>
                <a:latin typeface="Poppins Light"/>
              </a:rPr>
              <a:t>Fazit</a:t>
            </a:r>
          </a:p>
          <a:p>
            <a:pPr algn="l">
              <a:lnSpc>
                <a:spcPts val="4284"/>
              </a:lnSpc>
            </a:pPr>
          </a:p>
        </p:txBody>
      </p:sp>
      <p:sp>
        <p:nvSpPr>
          <p:cNvPr name="TextBox 10" id="10"/>
          <p:cNvSpPr txBox="true"/>
          <p:nvPr/>
        </p:nvSpPr>
        <p:spPr>
          <a:xfrm rot="0">
            <a:off x="7506109" y="4342065"/>
            <a:ext cx="738209" cy="2722609"/>
          </a:xfrm>
          <a:prstGeom prst="rect">
            <a:avLst/>
          </a:prstGeom>
        </p:spPr>
        <p:txBody>
          <a:bodyPr anchor="t" rtlCol="false" tIns="0" lIns="0" bIns="0" rIns="0">
            <a:spAutoFit/>
          </a:bodyPr>
          <a:lstStyle/>
          <a:p>
            <a:pPr algn="r">
              <a:lnSpc>
                <a:spcPts val="4284"/>
              </a:lnSpc>
            </a:pPr>
            <a:r>
              <a:rPr lang="en-US" sz="3060">
                <a:solidFill>
                  <a:srgbClr val="FFFFFF"/>
                </a:solidFill>
                <a:latin typeface="Poppins"/>
              </a:rPr>
              <a:t>01</a:t>
            </a:r>
          </a:p>
          <a:p>
            <a:pPr algn="r">
              <a:lnSpc>
                <a:spcPts val="4284"/>
              </a:lnSpc>
            </a:pPr>
            <a:r>
              <a:rPr lang="en-US" sz="3060">
                <a:solidFill>
                  <a:srgbClr val="FFFFFF"/>
                </a:solidFill>
                <a:latin typeface="Poppins"/>
              </a:rPr>
              <a:t>02</a:t>
            </a:r>
          </a:p>
          <a:p>
            <a:pPr algn="r">
              <a:lnSpc>
                <a:spcPts val="4284"/>
              </a:lnSpc>
            </a:pPr>
            <a:r>
              <a:rPr lang="en-US" sz="3060">
                <a:solidFill>
                  <a:srgbClr val="FFFFFF"/>
                </a:solidFill>
                <a:latin typeface="Poppins"/>
              </a:rPr>
              <a:t>03</a:t>
            </a:r>
          </a:p>
          <a:p>
            <a:pPr algn="r">
              <a:lnSpc>
                <a:spcPts val="4284"/>
              </a:lnSpc>
            </a:pPr>
            <a:r>
              <a:rPr lang="en-US" sz="3060">
                <a:solidFill>
                  <a:srgbClr val="FFFFFF"/>
                </a:solidFill>
                <a:latin typeface="Poppins"/>
              </a:rPr>
              <a:t>04</a:t>
            </a:r>
          </a:p>
          <a:p>
            <a:pPr algn="r">
              <a:lnSpc>
                <a:spcPts val="4284"/>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9705814" y="1571141"/>
            <a:ext cx="5270688" cy="6128707"/>
          </a:xfrm>
          <a:custGeom>
            <a:avLst/>
            <a:gdLst/>
            <a:ahLst/>
            <a:cxnLst/>
            <a:rect r="r" b="b" t="t" l="l"/>
            <a:pathLst>
              <a:path h="6128707" w="5270688">
                <a:moveTo>
                  <a:pt x="0" y="0"/>
                </a:moveTo>
                <a:lnTo>
                  <a:pt x="5270687" y="0"/>
                </a:lnTo>
                <a:lnTo>
                  <a:pt x="5270687" y="6128706"/>
                </a:lnTo>
                <a:lnTo>
                  <a:pt x="0" y="6128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90913" y="1666875"/>
            <a:ext cx="7242648" cy="1509102"/>
          </a:xfrm>
          <a:prstGeom prst="rect">
            <a:avLst/>
          </a:prstGeom>
        </p:spPr>
        <p:txBody>
          <a:bodyPr anchor="t" rtlCol="false" tIns="0" lIns="0" bIns="0" rIns="0">
            <a:spAutoFit/>
          </a:bodyPr>
          <a:lstStyle/>
          <a:p>
            <a:pPr algn="ctr" marL="0" indent="0" lvl="0">
              <a:lnSpc>
                <a:spcPts val="10150"/>
              </a:lnSpc>
              <a:spcBef>
                <a:spcPct val="0"/>
              </a:spcBef>
            </a:pPr>
            <a:r>
              <a:rPr lang="en-US" sz="14097">
                <a:solidFill>
                  <a:srgbClr val="6866E1"/>
                </a:solidFill>
                <a:latin typeface="Computer Says No"/>
              </a:rPr>
              <a:t>INTRODUCTION</a:t>
            </a:r>
          </a:p>
        </p:txBody>
      </p:sp>
      <p:sp>
        <p:nvSpPr>
          <p:cNvPr name="TextBox 4" id="4"/>
          <p:cNvSpPr txBox="true"/>
          <p:nvPr/>
        </p:nvSpPr>
        <p:spPr>
          <a:xfrm rot="0">
            <a:off x="1028700" y="3595043"/>
            <a:ext cx="7518222" cy="2368227"/>
          </a:xfrm>
          <a:prstGeom prst="rect">
            <a:avLst/>
          </a:prstGeom>
        </p:spPr>
        <p:txBody>
          <a:bodyPr anchor="t" rtlCol="false" tIns="0" lIns="0" bIns="0" rIns="0">
            <a:spAutoFit/>
          </a:bodyPr>
          <a:lstStyle/>
          <a:p>
            <a:pPr algn="l">
              <a:lnSpc>
                <a:spcPts val="3175"/>
              </a:lnSpc>
            </a:pPr>
            <a:r>
              <a:rPr lang="en-US" sz="2268">
                <a:solidFill>
                  <a:srgbClr val="FFFFFF"/>
                </a:solidFill>
                <a:latin typeface="Poppins Light"/>
              </a:rPr>
              <a:t>Die SaveUp App ist darauf ausgelegt, Benutzern dabei zu helfen, ihre Ausgaben zu überwachen und ihre Einsparungen zu verwalten. Mit einer einfachen und benutzerfreundlichen Oberfläche können Benutzer ihre täglichen Ausgaben leicht erfassen und ihre Ersparnisse im Auge behalten.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4135996" y="-2163135"/>
            <a:ext cx="6613789" cy="5640759"/>
          </a:xfrm>
          <a:custGeom>
            <a:avLst/>
            <a:gdLst/>
            <a:ahLst/>
            <a:cxnLst/>
            <a:rect r="r" b="b" t="t" l="l"/>
            <a:pathLst>
              <a:path h="5640759" w="6613789">
                <a:moveTo>
                  <a:pt x="0" y="0"/>
                </a:moveTo>
                <a:lnTo>
                  <a:pt x="6613790" y="0"/>
                </a:lnTo>
                <a:lnTo>
                  <a:pt x="6613790" y="5640759"/>
                </a:lnTo>
                <a:lnTo>
                  <a:pt x="0" y="5640759"/>
                </a:lnTo>
                <a:lnTo>
                  <a:pt x="0" y="0"/>
                </a:lnTo>
                <a:close/>
              </a:path>
            </a:pathLst>
          </a:custGeom>
          <a:blipFill>
            <a:blip r:embed="rId2"/>
            <a:stretch>
              <a:fillRect l="0" t="0" r="0" b="0"/>
            </a:stretch>
          </a:blipFill>
        </p:spPr>
      </p:sp>
      <p:sp>
        <p:nvSpPr>
          <p:cNvPr name="Freeform 3" id="3"/>
          <p:cNvSpPr/>
          <p:nvPr/>
        </p:nvSpPr>
        <p:spPr>
          <a:xfrm flipH="false" flipV="false" rot="0">
            <a:off x="1028700" y="1871205"/>
            <a:ext cx="7624413" cy="7624413"/>
          </a:xfrm>
          <a:custGeom>
            <a:avLst/>
            <a:gdLst/>
            <a:ahLst/>
            <a:cxnLst/>
            <a:rect r="r" b="b" t="t" l="l"/>
            <a:pathLst>
              <a:path h="7624413" w="7624413">
                <a:moveTo>
                  <a:pt x="0" y="0"/>
                </a:moveTo>
                <a:lnTo>
                  <a:pt x="7624413" y="0"/>
                </a:lnTo>
                <a:lnTo>
                  <a:pt x="7624413" y="7624413"/>
                </a:lnTo>
                <a:lnTo>
                  <a:pt x="0" y="7624413"/>
                </a:lnTo>
                <a:lnTo>
                  <a:pt x="0" y="0"/>
                </a:lnTo>
                <a:close/>
              </a:path>
            </a:pathLst>
          </a:custGeom>
          <a:blipFill>
            <a:blip r:embed="rId3"/>
            <a:stretch>
              <a:fillRect l="0" t="0" r="0" b="0"/>
            </a:stretch>
          </a:blipFill>
        </p:spPr>
      </p:sp>
      <p:sp>
        <p:nvSpPr>
          <p:cNvPr name="Freeform 4" id="4"/>
          <p:cNvSpPr/>
          <p:nvPr/>
        </p:nvSpPr>
        <p:spPr>
          <a:xfrm flipH="false" flipV="false" rot="0">
            <a:off x="9144000" y="1871205"/>
            <a:ext cx="7624413" cy="7624413"/>
          </a:xfrm>
          <a:custGeom>
            <a:avLst/>
            <a:gdLst/>
            <a:ahLst/>
            <a:cxnLst/>
            <a:rect r="r" b="b" t="t" l="l"/>
            <a:pathLst>
              <a:path h="7624413" w="7624413">
                <a:moveTo>
                  <a:pt x="0" y="0"/>
                </a:moveTo>
                <a:lnTo>
                  <a:pt x="7624413" y="0"/>
                </a:lnTo>
                <a:lnTo>
                  <a:pt x="7624413" y="7624413"/>
                </a:lnTo>
                <a:lnTo>
                  <a:pt x="0" y="7624413"/>
                </a:lnTo>
                <a:lnTo>
                  <a:pt x="0" y="0"/>
                </a:lnTo>
                <a:close/>
              </a:path>
            </a:pathLst>
          </a:custGeom>
          <a:blipFill>
            <a:blip r:embed="rId4"/>
            <a:stretch>
              <a:fillRect l="0" t="0" r="0" b="0"/>
            </a:stretch>
          </a:blipFill>
        </p:spPr>
      </p:sp>
      <p:sp>
        <p:nvSpPr>
          <p:cNvPr name="TextBox 5" id="5"/>
          <p:cNvSpPr txBox="true"/>
          <p:nvPr/>
        </p:nvSpPr>
        <p:spPr>
          <a:xfrm rot="0">
            <a:off x="6984177" y="584777"/>
            <a:ext cx="4319646" cy="1535546"/>
          </a:xfrm>
          <a:prstGeom prst="rect">
            <a:avLst/>
          </a:prstGeom>
        </p:spPr>
        <p:txBody>
          <a:bodyPr anchor="t" rtlCol="false" tIns="0" lIns="0" bIns="0" rIns="0">
            <a:spAutoFit/>
          </a:bodyPr>
          <a:lstStyle/>
          <a:p>
            <a:pPr algn="just" marL="0" indent="0" lvl="0">
              <a:lnSpc>
                <a:spcPts val="10338"/>
              </a:lnSpc>
              <a:spcBef>
                <a:spcPct val="0"/>
              </a:spcBef>
            </a:pPr>
            <a:r>
              <a:rPr lang="en-US" sz="14358">
                <a:solidFill>
                  <a:srgbClr val="6866E1"/>
                </a:solidFill>
                <a:latin typeface="Computer Says No"/>
              </a:rPr>
              <a:t>MOCK UP</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4135996" y="-2163135"/>
            <a:ext cx="6613789" cy="5640759"/>
          </a:xfrm>
          <a:custGeom>
            <a:avLst/>
            <a:gdLst/>
            <a:ahLst/>
            <a:cxnLst/>
            <a:rect r="r" b="b" t="t" l="l"/>
            <a:pathLst>
              <a:path h="5640759" w="6613789">
                <a:moveTo>
                  <a:pt x="0" y="0"/>
                </a:moveTo>
                <a:lnTo>
                  <a:pt x="6613790" y="0"/>
                </a:lnTo>
                <a:lnTo>
                  <a:pt x="6613790" y="5640759"/>
                </a:lnTo>
                <a:lnTo>
                  <a:pt x="0" y="5640759"/>
                </a:lnTo>
                <a:lnTo>
                  <a:pt x="0" y="0"/>
                </a:lnTo>
                <a:close/>
              </a:path>
            </a:pathLst>
          </a:custGeom>
          <a:blipFill>
            <a:blip r:embed="rId2"/>
            <a:stretch>
              <a:fillRect l="0" t="0" r="0" b="0"/>
            </a:stretch>
          </a:blipFill>
        </p:spPr>
      </p:sp>
      <p:sp>
        <p:nvSpPr>
          <p:cNvPr name="Freeform 3" id="3"/>
          <p:cNvSpPr/>
          <p:nvPr/>
        </p:nvSpPr>
        <p:spPr>
          <a:xfrm flipH="false" flipV="false" rot="0">
            <a:off x="5472247" y="1914794"/>
            <a:ext cx="7343506" cy="7343506"/>
          </a:xfrm>
          <a:custGeom>
            <a:avLst/>
            <a:gdLst/>
            <a:ahLst/>
            <a:cxnLst/>
            <a:rect r="r" b="b" t="t" l="l"/>
            <a:pathLst>
              <a:path h="7343506" w="7343506">
                <a:moveTo>
                  <a:pt x="0" y="0"/>
                </a:moveTo>
                <a:lnTo>
                  <a:pt x="7343506" y="0"/>
                </a:lnTo>
                <a:lnTo>
                  <a:pt x="7343506" y="7343506"/>
                </a:lnTo>
                <a:lnTo>
                  <a:pt x="0" y="7343506"/>
                </a:lnTo>
                <a:lnTo>
                  <a:pt x="0" y="0"/>
                </a:lnTo>
                <a:close/>
              </a:path>
            </a:pathLst>
          </a:custGeom>
          <a:blipFill>
            <a:blip r:embed="rId3"/>
            <a:stretch>
              <a:fillRect l="0" t="0" r="0" b="0"/>
            </a:stretch>
          </a:blipFill>
        </p:spPr>
      </p:sp>
      <p:sp>
        <p:nvSpPr>
          <p:cNvPr name="TextBox 4" id="4"/>
          <p:cNvSpPr txBox="true"/>
          <p:nvPr/>
        </p:nvSpPr>
        <p:spPr>
          <a:xfrm rot="0">
            <a:off x="7108420" y="584777"/>
            <a:ext cx="4319646" cy="1535546"/>
          </a:xfrm>
          <a:prstGeom prst="rect">
            <a:avLst/>
          </a:prstGeom>
        </p:spPr>
        <p:txBody>
          <a:bodyPr anchor="t" rtlCol="false" tIns="0" lIns="0" bIns="0" rIns="0">
            <a:spAutoFit/>
          </a:bodyPr>
          <a:lstStyle/>
          <a:p>
            <a:pPr algn="just" marL="0" indent="0" lvl="0">
              <a:lnSpc>
                <a:spcPts val="10338"/>
              </a:lnSpc>
              <a:spcBef>
                <a:spcPct val="0"/>
              </a:spcBef>
            </a:pPr>
            <a:r>
              <a:rPr lang="en-US" sz="14358">
                <a:solidFill>
                  <a:srgbClr val="6866E1"/>
                </a:solidFill>
                <a:latin typeface="Computer Says No"/>
              </a:rPr>
              <a:t>MOCK UP</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3941740" y="-4440594"/>
            <a:ext cx="8339294" cy="7136224"/>
          </a:xfrm>
          <a:custGeom>
            <a:avLst/>
            <a:gdLst/>
            <a:ahLst/>
            <a:cxnLst/>
            <a:rect r="r" b="b" t="t" l="l"/>
            <a:pathLst>
              <a:path h="7136224" w="8339294">
                <a:moveTo>
                  <a:pt x="0" y="0"/>
                </a:moveTo>
                <a:lnTo>
                  <a:pt x="8339295" y="0"/>
                </a:lnTo>
                <a:lnTo>
                  <a:pt x="8339295" y="7136224"/>
                </a:lnTo>
                <a:lnTo>
                  <a:pt x="0" y="7136224"/>
                </a:lnTo>
                <a:lnTo>
                  <a:pt x="0" y="0"/>
                </a:lnTo>
                <a:close/>
              </a:path>
            </a:pathLst>
          </a:custGeom>
          <a:blipFill>
            <a:blip r:embed="rId2"/>
            <a:stretch>
              <a:fillRect l="0" t="0" r="0" b="0"/>
            </a:stretch>
          </a:blipFill>
        </p:spPr>
      </p:sp>
      <p:sp>
        <p:nvSpPr>
          <p:cNvPr name="Freeform 3" id="3"/>
          <p:cNvSpPr/>
          <p:nvPr/>
        </p:nvSpPr>
        <p:spPr>
          <a:xfrm flipH="false" flipV="false" rot="0">
            <a:off x="9512085" y="2908732"/>
            <a:ext cx="7235845" cy="4630941"/>
          </a:xfrm>
          <a:custGeom>
            <a:avLst/>
            <a:gdLst/>
            <a:ahLst/>
            <a:cxnLst/>
            <a:rect r="r" b="b" t="t" l="l"/>
            <a:pathLst>
              <a:path h="4630941" w="7235845">
                <a:moveTo>
                  <a:pt x="0" y="0"/>
                </a:moveTo>
                <a:lnTo>
                  <a:pt x="7235845" y="0"/>
                </a:lnTo>
                <a:lnTo>
                  <a:pt x="7235845" y="4630941"/>
                </a:lnTo>
                <a:lnTo>
                  <a:pt x="0" y="46309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052611" y="3956482"/>
            <a:ext cx="10501930" cy="3911473"/>
          </a:xfrm>
          <a:prstGeom prst="rect">
            <a:avLst/>
          </a:prstGeom>
        </p:spPr>
        <p:txBody>
          <a:bodyPr anchor="t" rtlCol="false" tIns="0" lIns="0" bIns="0" rIns="0">
            <a:spAutoFit/>
          </a:bodyPr>
          <a:lstStyle/>
          <a:p>
            <a:pPr algn="l">
              <a:lnSpc>
                <a:spcPts val="16652"/>
              </a:lnSpc>
            </a:pPr>
            <a:r>
              <a:rPr lang="en-US" sz="23128">
                <a:solidFill>
                  <a:srgbClr val="6866E1"/>
                </a:solidFill>
                <a:latin typeface="Computer Says No"/>
              </a:rPr>
              <a:t>LIVE DEMO</a:t>
            </a:r>
          </a:p>
          <a:p>
            <a:pPr algn="l" marL="0" indent="0" lvl="0">
              <a:lnSpc>
                <a:spcPts val="12727"/>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3941740" y="-4440594"/>
            <a:ext cx="8339294" cy="7136224"/>
          </a:xfrm>
          <a:custGeom>
            <a:avLst/>
            <a:gdLst/>
            <a:ahLst/>
            <a:cxnLst/>
            <a:rect r="r" b="b" t="t" l="l"/>
            <a:pathLst>
              <a:path h="7136224" w="8339294">
                <a:moveTo>
                  <a:pt x="0" y="0"/>
                </a:moveTo>
                <a:lnTo>
                  <a:pt x="8339295" y="0"/>
                </a:lnTo>
                <a:lnTo>
                  <a:pt x="8339295" y="7136224"/>
                </a:lnTo>
                <a:lnTo>
                  <a:pt x="0" y="7136224"/>
                </a:lnTo>
                <a:lnTo>
                  <a:pt x="0" y="0"/>
                </a:lnTo>
                <a:close/>
              </a:path>
            </a:pathLst>
          </a:custGeom>
          <a:blipFill>
            <a:blip r:embed="rId2"/>
            <a:stretch>
              <a:fillRect l="0" t="0" r="0" b="0"/>
            </a:stretch>
          </a:blipFill>
        </p:spPr>
      </p:sp>
      <p:sp>
        <p:nvSpPr>
          <p:cNvPr name="Freeform 3" id="3"/>
          <p:cNvSpPr/>
          <p:nvPr/>
        </p:nvSpPr>
        <p:spPr>
          <a:xfrm flipH="false" flipV="false" rot="0">
            <a:off x="5223112" y="4044573"/>
            <a:ext cx="5546912" cy="4114800"/>
          </a:xfrm>
          <a:custGeom>
            <a:avLst/>
            <a:gdLst/>
            <a:ahLst/>
            <a:cxnLst/>
            <a:rect r="r" b="b" t="t" l="l"/>
            <a:pathLst>
              <a:path h="4114800" w="5546912">
                <a:moveTo>
                  <a:pt x="0" y="0"/>
                </a:moveTo>
                <a:lnTo>
                  <a:pt x="5546912" y="0"/>
                </a:lnTo>
                <a:lnTo>
                  <a:pt x="554691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5223112" y="1164397"/>
            <a:ext cx="6844366" cy="3277288"/>
          </a:xfrm>
          <a:prstGeom prst="rect">
            <a:avLst/>
          </a:prstGeom>
        </p:spPr>
        <p:txBody>
          <a:bodyPr anchor="t" rtlCol="false" tIns="0" lIns="0" bIns="0" rIns="0">
            <a:spAutoFit/>
          </a:bodyPr>
          <a:lstStyle/>
          <a:p>
            <a:pPr algn="l" marL="0" indent="0" lvl="0">
              <a:lnSpc>
                <a:spcPts val="22121"/>
              </a:lnSpc>
              <a:spcBef>
                <a:spcPct val="0"/>
              </a:spcBef>
            </a:pPr>
            <a:r>
              <a:rPr lang="en-US" sz="30724">
                <a:solidFill>
                  <a:srgbClr val="6866E1"/>
                </a:solidFill>
                <a:latin typeface="Computer Says No"/>
              </a:rPr>
              <a:t>FAZIT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DAGIejncAiQ</dc:identifier>
  <dcterms:modified xsi:type="dcterms:W3CDTF">2011-08-01T06:04:30Z</dcterms:modified>
  <cp:revision>1</cp:revision>
  <dc:title>Blue Futuristic Illustrative Artificial Intelligence Project Presentation</dc:title>
</cp:coreProperties>
</file>